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Halant" charset="1" panose="00000500000000000000"/>
      <p:regular r:id="rId16"/>
    </p:embeddedFont>
    <p:embeddedFont>
      <p:font typeface="Halant Bold" charset="1" panose="00000800000000000000"/>
      <p:regular r:id="rId17"/>
    </p:embeddedFont>
    <p:embeddedFont>
      <p:font typeface="Halant Light" charset="1" panose="00000400000000000000"/>
      <p:regular r:id="rId18"/>
    </p:embeddedFont>
    <p:embeddedFont>
      <p:font typeface="Halant Medium" charset="1" panose="00000600000000000000"/>
      <p:regular r:id="rId19"/>
    </p:embeddedFont>
    <p:embeddedFont>
      <p:font typeface="Halant Semi-Bold" charset="1" panose="00000700000000000000"/>
      <p:regular r:id="rId20"/>
    </p:embeddedFont>
    <p:embeddedFont>
      <p:font typeface="HK Grotesk" charset="1" panose="00000500000000000000"/>
      <p:regular r:id="rId21"/>
    </p:embeddedFont>
    <p:embeddedFont>
      <p:font typeface="HK Grotesk Bold" charset="1" panose="00000800000000000000"/>
      <p:regular r:id="rId22"/>
    </p:embeddedFont>
    <p:embeddedFont>
      <p:font typeface="HK Grotesk Italics" charset="1" panose="00000500000000000000"/>
      <p:regular r:id="rId23"/>
    </p:embeddedFont>
    <p:embeddedFont>
      <p:font typeface="HK Grotesk Bold Italics" charset="1" panose="00000800000000000000"/>
      <p:regular r:id="rId24"/>
    </p:embeddedFont>
    <p:embeddedFont>
      <p:font typeface="HK Grotesk Light" charset="1" panose="00000400000000000000"/>
      <p:regular r:id="rId25"/>
    </p:embeddedFont>
    <p:embeddedFont>
      <p:font typeface="HK Grotesk Light Italics" charset="1" panose="00000400000000000000"/>
      <p:regular r:id="rId26"/>
    </p:embeddedFont>
    <p:embeddedFont>
      <p:font typeface="HK Grotesk Medium" charset="1" panose="00000600000000000000"/>
      <p:regular r:id="rId27"/>
    </p:embeddedFont>
    <p:embeddedFont>
      <p:font typeface="HK Grotesk Medium Italics" charset="1" panose="00000600000000000000"/>
      <p:regular r:id="rId28"/>
    </p:embeddedFont>
    <p:embeddedFont>
      <p:font typeface="HK Grotesk Semi-Bold" charset="1" panose="00000700000000000000"/>
      <p:regular r:id="rId29"/>
    </p:embeddedFont>
    <p:embeddedFont>
      <p:font typeface="HK Grotesk Semi-Bold Italics" charset="1" panose="00000700000000000000"/>
      <p:regular r:id="rId30"/>
    </p:embeddedFont>
    <p:embeddedFont>
      <p:font typeface="Assistant" charset="1" panose="00000500000000000000"/>
      <p:regular r:id="rId31"/>
    </p:embeddedFont>
    <p:embeddedFont>
      <p:font typeface="Assistant Bold" charset="1" panose="00000800000000000000"/>
      <p:regular r:id="rId32"/>
    </p:embeddedFont>
    <p:embeddedFont>
      <p:font typeface="Assistant Extra-Light" charset="1" panose="00000300000000000000"/>
      <p:regular r:id="rId33"/>
    </p:embeddedFont>
    <p:embeddedFont>
      <p:font typeface="Assistant Light" charset="1" panose="00000400000000000000"/>
      <p:regular r:id="rId34"/>
    </p:embeddedFont>
    <p:embeddedFont>
      <p:font typeface="Assistant Semi-Bold" charset="1" panose="00000700000000000000"/>
      <p:regular r:id="rId35"/>
    </p:embeddedFont>
    <p:embeddedFont>
      <p:font typeface="Assistant Ultra-Bold" charset="1" panose="000009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516554"/>
            <a:ext cx="9726962" cy="5741746"/>
            <a:chOff x="0" y="0"/>
            <a:chExt cx="12969283" cy="765566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983083"/>
              <a:ext cx="8616023" cy="672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30"/>
                </a:lnSpc>
                <a:spcBef>
                  <a:spcPct val="0"/>
                </a:spcBef>
              </a:pPr>
              <a:r>
                <a:rPr lang="en-US" sz="3093">
                  <a:solidFill>
                    <a:srgbClr val="731F7D"/>
                  </a:solidFill>
                  <a:latin typeface="Halant Medium"/>
                </a:rPr>
                <a:t>STARC '23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12969283" cy="65393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917"/>
                </a:lnSpc>
              </a:pPr>
              <a:r>
                <a:rPr lang="en-US" sz="6709">
                  <a:solidFill>
                    <a:srgbClr val="000000"/>
                  </a:solidFill>
                  <a:latin typeface="HK Grotesk Bold"/>
                </a:rPr>
                <a:t>Creating Data Repositories for sports based on </a:t>
              </a:r>
            </a:p>
            <a:p>
              <a:pPr>
                <a:lnSpc>
                  <a:spcPts val="7917"/>
                </a:lnSpc>
              </a:pPr>
              <a:r>
                <a:rPr lang="en-US" sz="6709">
                  <a:solidFill>
                    <a:srgbClr val="000000"/>
                  </a:solidFill>
                  <a:latin typeface="HK Grotesk Bold"/>
                </a:rPr>
                <a:t>video/image data </a:t>
              </a:r>
            </a:p>
            <a:p>
              <a:pPr>
                <a:lnSpc>
                  <a:spcPts val="7917"/>
                </a:lnSpc>
              </a:pPr>
              <a:r>
                <a:rPr lang="en-US" sz="6709">
                  <a:solidFill>
                    <a:srgbClr val="000000"/>
                  </a:solidFill>
                  <a:latin typeface="HK Grotesk Bold"/>
                </a:rPr>
                <a:t> 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624184">
            <a:off x="9190413" y="-1204481"/>
            <a:ext cx="9054625" cy="8058616"/>
          </a:xfrm>
          <a:custGeom>
            <a:avLst/>
            <a:gdLst/>
            <a:ahLst/>
            <a:cxnLst/>
            <a:rect r="r" b="b" t="t" l="l"/>
            <a:pathLst>
              <a:path h="8058616" w="9054625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017281">
            <a:off x="7304671" y="971407"/>
            <a:ext cx="1811240" cy="1716150"/>
          </a:xfrm>
          <a:custGeom>
            <a:avLst/>
            <a:gdLst/>
            <a:ahLst/>
            <a:cxnLst/>
            <a:rect r="r" b="b" t="t" l="l"/>
            <a:pathLst>
              <a:path h="1716150" w="181124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567437">
            <a:off x="16126494" y="6825098"/>
            <a:ext cx="3789612" cy="3623816"/>
          </a:xfrm>
          <a:custGeom>
            <a:avLst/>
            <a:gdLst/>
            <a:ahLst/>
            <a:cxnLst/>
            <a:rect r="r" b="b" t="t" l="l"/>
            <a:pathLst>
              <a:path h="3623816" w="3789612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298824">
            <a:off x="12555249" y="4939834"/>
            <a:ext cx="6575294" cy="7268784"/>
          </a:xfrm>
          <a:custGeom>
            <a:avLst/>
            <a:gdLst/>
            <a:ahLst/>
            <a:cxnLst/>
            <a:rect r="r" b="b" t="t" l="l"/>
            <a:pathLst>
              <a:path h="7268784" w="657529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81" b="-117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15964">
            <a:off x="8597713" y="7771526"/>
            <a:ext cx="1844500" cy="1747664"/>
          </a:xfrm>
          <a:custGeom>
            <a:avLst/>
            <a:gdLst/>
            <a:ahLst/>
            <a:cxnLst/>
            <a:rect r="r" b="b" t="t" l="l"/>
            <a:pathLst>
              <a:path h="1747664" w="1844500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378125">
            <a:off x="12070219" y="-1362141"/>
            <a:ext cx="4943405" cy="5723190"/>
          </a:xfrm>
          <a:custGeom>
            <a:avLst/>
            <a:gdLst/>
            <a:ahLst/>
            <a:cxnLst/>
            <a:rect r="r" b="b" t="t" l="l"/>
            <a:pathLst>
              <a:path h="5723190" w="4943405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530804"/>
            <a:ext cx="8934485" cy="5400955"/>
            <a:chOff x="0" y="0"/>
            <a:chExt cx="11912647" cy="720127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138039"/>
              <a:ext cx="11912647" cy="15913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ABOUT US</a:t>
              </a: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2514541" cy="13787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115"/>
                </a:lnSpc>
                <a:spcBef>
                  <a:spcPct val="0"/>
                </a:spcBef>
              </a:pPr>
              <a:r>
                <a:rPr lang="en-US" sz="6877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477230"/>
              <a:ext cx="7538418" cy="27240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516"/>
                </a:lnSpc>
              </a:pPr>
              <a:r>
                <a:rPr lang="en-US" sz="3940" spc="-39">
                  <a:solidFill>
                    <a:srgbClr val="FFFFFF"/>
                  </a:solidFill>
                  <a:latin typeface="Assistant"/>
                </a:rPr>
                <a:t>SHUBHAM MOOKIM</a:t>
              </a:r>
            </a:p>
            <a:p>
              <a:pPr>
                <a:lnSpc>
                  <a:spcPts val="5516"/>
                </a:lnSpc>
              </a:pPr>
              <a:r>
                <a:rPr lang="en-US" sz="3940" spc="-39">
                  <a:solidFill>
                    <a:srgbClr val="FFFFFF"/>
                  </a:solidFill>
                  <a:latin typeface="Assistant"/>
                </a:rPr>
                <a:t>YASH KUMAR</a:t>
              </a:r>
            </a:p>
            <a:p>
              <a:pPr>
                <a:lnSpc>
                  <a:spcPts val="5516"/>
                </a:lnSpc>
                <a:spcBef>
                  <a:spcPct val="0"/>
                </a:spcBef>
              </a:pPr>
              <a:r>
                <a:rPr lang="en-US" sz="3940" spc="-39">
                  <a:solidFill>
                    <a:srgbClr val="FFFFFF"/>
                  </a:solidFill>
                  <a:latin typeface="Assistant"/>
                </a:rPr>
                <a:t>SHUSHANTH PREM ANAND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15964">
            <a:off x="15463290" y="2779072"/>
            <a:ext cx="2207918" cy="2092002"/>
          </a:xfrm>
          <a:custGeom>
            <a:avLst/>
            <a:gdLst/>
            <a:ahLst/>
            <a:cxnLst/>
            <a:rect r="r" b="b" t="t" l="l"/>
            <a:pathLst>
              <a:path h="2092002" w="2207918">
                <a:moveTo>
                  <a:pt x="0" y="0"/>
                </a:moveTo>
                <a:lnTo>
                  <a:pt x="2207918" y="0"/>
                </a:lnTo>
                <a:lnTo>
                  <a:pt x="2207918" y="2092003"/>
                </a:lnTo>
                <a:lnTo>
                  <a:pt x="0" y="20920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94911">
            <a:off x="16125490" y="7311630"/>
            <a:ext cx="5163362" cy="4892285"/>
          </a:xfrm>
          <a:custGeom>
            <a:avLst/>
            <a:gdLst/>
            <a:ahLst/>
            <a:cxnLst/>
            <a:rect r="r" b="b" t="t" l="l"/>
            <a:pathLst>
              <a:path h="4892285" w="5163362">
                <a:moveTo>
                  <a:pt x="0" y="0"/>
                </a:moveTo>
                <a:lnTo>
                  <a:pt x="5163361" y="0"/>
                </a:lnTo>
                <a:lnTo>
                  <a:pt x="5163361" y="4892285"/>
                </a:lnTo>
                <a:lnTo>
                  <a:pt x="0" y="48922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41988" y="2716150"/>
            <a:ext cx="14897084" cy="4546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72"/>
              </a:lnSpc>
            </a:pPr>
            <a:r>
              <a:rPr lang="en-US" sz="3027">
                <a:solidFill>
                  <a:srgbClr val="000000"/>
                </a:solidFill>
                <a:latin typeface="HK Grotesk Bold"/>
              </a:rPr>
              <a:t>The lack of publicly available, curated datasets in multiple sports hinders progress in sports </a:t>
            </a:r>
            <a:r>
              <a:rPr lang="en-US" sz="3027">
                <a:solidFill>
                  <a:srgbClr val="000000"/>
                </a:solidFill>
                <a:latin typeface="HK Grotesk Bold"/>
              </a:rPr>
              <a:t>analytics research and development. A research area that could address this issue is the development of efficient and standardized methods for collecting and curating large volumes of sports data, with a focus on ensuring:</a:t>
            </a:r>
          </a:p>
          <a:p>
            <a:pPr>
              <a:lnSpc>
                <a:spcPts val="3572"/>
              </a:lnSpc>
            </a:pPr>
          </a:p>
          <a:p>
            <a:pPr marL="653576" indent="-326788" lvl="1">
              <a:lnSpc>
                <a:spcPts val="3572"/>
              </a:lnSpc>
              <a:buFont typeface="Arial"/>
              <a:buChar char="•"/>
            </a:pPr>
            <a:r>
              <a:rPr lang="en-US" sz="3027">
                <a:solidFill>
                  <a:srgbClr val="000000"/>
                </a:solidFill>
                <a:latin typeface="HK Grotesk Bold"/>
              </a:rPr>
              <a:t>data quality, </a:t>
            </a:r>
          </a:p>
          <a:p>
            <a:pPr marL="653576" indent="-326788" lvl="1">
              <a:lnSpc>
                <a:spcPts val="3572"/>
              </a:lnSpc>
              <a:buFont typeface="Arial"/>
              <a:buChar char="•"/>
            </a:pPr>
            <a:r>
              <a:rPr lang="en-US" sz="3027">
                <a:solidFill>
                  <a:srgbClr val="000000"/>
                </a:solidFill>
                <a:latin typeface="HK Grotesk Bold"/>
              </a:rPr>
              <a:t>privacy, </a:t>
            </a:r>
          </a:p>
          <a:p>
            <a:pPr marL="653576" indent="-326788" lvl="1">
              <a:lnSpc>
                <a:spcPts val="3572"/>
              </a:lnSpc>
              <a:buFont typeface="Arial"/>
              <a:buChar char="•"/>
            </a:pPr>
            <a:r>
              <a:rPr lang="en-US" sz="3027">
                <a:solidFill>
                  <a:srgbClr val="000000"/>
                </a:solidFill>
                <a:latin typeface="HK Grotesk Bold"/>
              </a:rPr>
              <a:t>security. </a:t>
            </a:r>
          </a:p>
          <a:p>
            <a:pPr>
              <a:lnSpc>
                <a:spcPts val="3572"/>
              </a:lnSpc>
            </a:pPr>
          </a:p>
          <a:p>
            <a:pPr>
              <a:lnSpc>
                <a:spcPts val="3572"/>
              </a:lnSpc>
            </a:pPr>
          </a:p>
          <a:p>
            <a:pPr>
              <a:lnSpc>
                <a:spcPts val="186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41988" y="942975"/>
            <a:ext cx="7554138" cy="779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83"/>
              </a:lnSpc>
              <a:spcBef>
                <a:spcPct val="0"/>
              </a:spcBef>
            </a:pPr>
            <a:r>
              <a:rPr lang="en-US" sz="4559" u="none">
                <a:solidFill>
                  <a:srgbClr val="731F7D"/>
                </a:solidFill>
                <a:latin typeface="Halant Bold"/>
              </a:rPr>
              <a:t>Why we did this ?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737717" y="7024205"/>
            <a:ext cx="2605188" cy="2468415"/>
          </a:xfrm>
          <a:custGeom>
            <a:avLst/>
            <a:gdLst/>
            <a:ahLst/>
            <a:cxnLst/>
            <a:rect r="r" b="b" t="t" l="l"/>
            <a:pathLst>
              <a:path h="2468415" w="2605188">
                <a:moveTo>
                  <a:pt x="0" y="0"/>
                </a:moveTo>
                <a:lnTo>
                  <a:pt x="2605187" y="0"/>
                </a:lnTo>
                <a:lnTo>
                  <a:pt x="2605187" y="2468415"/>
                </a:lnTo>
                <a:lnTo>
                  <a:pt x="0" y="2468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13644" y="-550315"/>
            <a:ext cx="5225712" cy="4650884"/>
          </a:xfrm>
          <a:custGeom>
            <a:avLst/>
            <a:gdLst/>
            <a:ahLst/>
            <a:cxnLst/>
            <a:rect r="r" b="b" t="t" l="l"/>
            <a:pathLst>
              <a:path h="4650884" w="5225712">
                <a:moveTo>
                  <a:pt x="0" y="0"/>
                </a:moveTo>
                <a:lnTo>
                  <a:pt x="5225712" y="0"/>
                </a:lnTo>
                <a:lnTo>
                  <a:pt x="5225712" y="4650884"/>
                </a:lnTo>
                <a:lnTo>
                  <a:pt x="0" y="4650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1787275" y="623855"/>
            <a:ext cx="14951714" cy="1438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388"/>
              </a:lnSpc>
            </a:pPr>
            <a:r>
              <a:rPr lang="en-US" sz="9650">
                <a:solidFill>
                  <a:srgbClr val="FFFFFF"/>
                </a:solidFill>
                <a:latin typeface="HK Grotesk Bold"/>
              </a:rPr>
              <a:t>How are we doing this?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85030" y="1028700"/>
            <a:ext cx="1483795" cy="1034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FFFFFF">
                    <a:alpha val="60000"/>
                  </a:srgbClr>
                </a:solidFill>
                <a:latin typeface="HK Grotesk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4014844"/>
            <a:ext cx="17994674" cy="688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17"/>
              </a:lnSpc>
            </a:pPr>
            <a:r>
              <a:rPr lang="en-US" sz="4012">
                <a:solidFill>
                  <a:srgbClr val="FFFFFF"/>
                </a:solidFill>
                <a:latin typeface="Canva Sans Bold"/>
              </a:rPr>
              <a:t>Using  Advanced Large Language model such as Minigpt-4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4075" y="5372296"/>
            <a:ext cx="14495605" cy="995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08"/>
              </a:lnSpc>
            </a:pPr>
            <a:r>
              <a:rPr lang="en-US" sz="2863">
                <a:solidFill>
                  <a:srgbClr val="FFFFFF"/>
                </a:solidFill>
                <a:latin typeface="Canva Sans"/>
              </a:rPr>
              <a:t>MiniGPT-4 consists of a vision encoder with a pretrained ViT and Q-Former, a single linear projection layer, and an advanced Vicuna large language model.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94169">
            <a:off x="-2768217" y="5870308"/>
            <a:ext cx="6176663" cy="5906434"/>
          </a:xfrm>
          <a:custGeom>
            <a:avLst/>
            <a:gdLst/>
            <a:ahLst/>
            <a:cxnLst/>
            <a:rect r="r" b="b" t="t" l="l"/>
            <a:pathLst>
              <a:path h="5906434" w="6176663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440951">
            <a:off x="-957979" y="335262"/>
            <a:ext cx="2207918" cy="2092002"/>
          </a:xfrm>
          <a:custGeom>
            <a:avLst/>
            <a:gdLst/>
            <a:ahLst/>
            <a:cxnLst/>
            <a:rect r="r" b="b" t="t" l="l"/>
            <a:pathLst>
              <a:path h="2092002" w="2207918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25088" y="245921"/>
            <a:ext cx="12815672" cy="10041079"/>
          </a:xfrm>
          <a:custGeom>
            <a:avLst/>
            <a:gdLst/>
            <a:ahLst/>
            <a:cxnLst/>
            <a:rect r="r" b="b" t="t" l="l"/>
            <a:pathLst>
              <a:path h="10041079" w="12815672">
                <a:moveTo>
                  <a:pt x="0" y="0"/>
                </a:moveTo>
                <a:lnTo>
                  <a:pt x="12815672" y="0"/>
                </a:lnTo>
                <a:lnTo>
                  <a:pt x="12815672" y="10041079"/>
                </a:lnTo>
                <a:lnTo>
                  <a:pt x="0" y="100410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651" r="0" b="-4651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13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46566" y="7171898"/>
            <a:ext cx="2729129" cy="2585849"/>
          </a:xfrm>
          <a:custGeom>
            <a:avLst/>
            <a:gdLst/>
            <a:ahLst/>
            <a:cxnLst/>
            <a:rect r="r" b="b" t="t" l="l"/>
            <a:pathLst>
              <a:path h="2585849" w="2729129">
                <a:moveTo>
                  <a:pt x="0" y="0"/>
                </a:moveTo>
                <a:lnTo>
                  <a:pt x="2729129" y="0"/>
                </a:lnTo>
                <a:lnTo>
                  <a:pt x="2729129" y="2585849"/>
                </a:lnTo>
                <a:lnTo>
                  <a:pt x="0" y="25858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185645">
            <a:off x="-1867548" y="60686"/>
            <a:ext cx="9901401" cy="8812247"/>
          </a:xfrm>
          <a:custGeom>
            <a:avLst/>
            <a:gdLst/>
            <a:ahLst/>
            <a:cxnLst/>
            <a:rect r="r" b="b" t="t" l="l"/>
            <a:pathLst>
              <a:path h="8812247" w="9901401">
                <a:moveTo>
                  <a:pt x="0" y="0"/>
                </a:moveTo>
                <a:lnTo>
                  <a:pt x="9901401" y="0"/>
                </a:lnTo>
                <a:lnTo>
                  <a:pt x="9901401" y="8812247"/>
                </a:lnTo>
                <a:lnTo>
                  <a:pt x="0" y="88122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47366">
            <a:off x="7083089" y="303005"/>
            <a:ext cx="1517793" cy="1451390"/>
          </a:xfrm>
          <a:custGeom>
            <a:avLst/>
            <a:gdLst/>
            <a:ahLst/>
            <a:cxnLst/>
            <a:rect r="r" b="b" t="t" l="l"/>
            <a:pathLst>
              <a:path h="1451390" w="1517793">
                <a:moveTo>
                  <a:pt x="0" y="0"/>
                </a:moveTo>
                <a:lnTo>
                  <a:pt x="1517794" y="0"/>
                </a:lnTo>
                <a:lnTo>
                  <a:pt x="151779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16465" y="3047332"/>
            <a:ext cx="7281906" cy="6710415"/>
          </a:xfrm>
          <a:custGeom>
            <a:avLst/>
            <a:gdLst/>
            <a:ahLst/>
            <a:cxnLst/>
            <a:rect r="r" b="b" t="t" l="l"/>
            <a:pathLst>
              <a:path h="6710415" w="7281906">
                <a:moveTo>
                  <a:pt x="0" y="0"/>
                </a:moveTo>
                <a:lnTo>
                  <a:pt x="7281906" y="0"/>
                </a:lnTo>
                <a:lnTo>
                  <a:pt x="7281906" y="6710415"/>
                </a:lnTo>
                <a:lnTo>
                  <a:pt x="0" y="67104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2469079"/>
            <a:ext cx="8349462" cy="7108610"/>
          </a:xfrm>
          <a:custGeom>
            <a:avLst/>
            <a:gdLst/>
            <a:ahLst/>
            <a:cxnLst/>
            <a:rect r="r" b="b" t="t" l="l"/>
            <a:pathLst>
              <a:path h="7108610" w="8349462">
                <a:moveTo>
                  <a:pt x="0" y="0"/>
                </a:moveTo>
                <a:lnTo>
                  <a:pt x="8349462" y="0"/>
                </a:lnTo>
                <a:lnTo>
                  <a:pt x="8349462" y="7108610"/>
                </a:lnTo>
                <a:lnTo>
                  <a:pt x="0" y="71086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00408" y="713576"/>
            <a:ext cx="5307614" cy="2104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Program snippets: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94633">
            <a:off x="-2022061" y="8242530"/>
            <a:ext cx="4315504" cy="4088940"/>
          </a:xfrm>
          <a:custGeom>
            <a:avLst/>
            <a:gdLst/>
            <a:ahLst/>
            <a:cxnLst/>
            <a:rect r="r" b="b" t="t" l="l"/>
            <a:pathLst>
              <a:path h="4088940" w="4315504">
                <a:moveTo>
                  <a:pt x="0" y="0"/>
                </a:moveTo>
                <a:lnTo>
                  <a:pt x="4315504" y="0"/>
                </a:lnTo>
                <a:lnTo>
                  <a:pt x="4315504" y="4088940"/>
                </a:lnTo>
                <a:lnTo>
                  <a:pt x="0" y="4088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4763" y="2075159"/>
            <a:ext cx="16052110" cy="7845039"/>
          </a:xfrm>
          <a:custGeom>
            <a:avLst/>
            <a:gdLst/>
            <a:ahLst/>
            <a:cxnLst/>
            <a:rect r="r" b="b" t="t" l="l"/>
            <a:pathLst>
              <a:path h="7845039" w="16052110">
                <a:moveTo>
                  <a:pt x="0" y="0"/>
                </a:moveTo>
                <a:lnTo>
                  <a:pt x="16052109" y="0"/>
                </a:lnTo>
                <a:lnTo>
                  <a:pt x="16052109" y="7845039"/>
                </a:lnTo>
                <a:lnTo>
                  <a:pt x="0" y="7845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828" t="0" r="-682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-171450"/>
            <a:ext cx="10586740" cy="1460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00"/>
              </a:lnSpc>
            </a:pPr>
            <a:r>
              <a:rPr lang="en-US" sz="8500">
                <a:solidFill>
                  <a:srgbClr val="000000"/>
                </a:solidFill>
                <a:latin typeface="Canva Sans Bold"/>
              </a:rPr>
              <a:t>EXPECTED OUTPUT: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7367" y="4274503"/>
            <a:ext cx="731326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DAFpji9s3uE</dc:identifier>
  <dcterms:modified xsi:type="dcterms:W3CDTF">2011-08-01T06:04:30Z</dcterms:modified>
  <cp:revision>1</cp:revision>
  <dc:title>Creating Data Repositories for sports based on video/image data</dc:title>
</cp:coreProperties>
</file>

<file path=docProps/thumbnail.jpeg>
</file>